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9" r:id="rId3"/>
    <p:sldMasterId id="2147483823" r:id="rId4"/>
    <p:sldMasterId id="2147483835" r:id="rId5"/>
    <p:sldMasterId id="2147483859" r:id="rId6"/>
    <p:sldMasterId id="2147483871" r:id="rId7"/>
  </p:sldMasterIdLst>
  <p:notesMasterIdLst>
    <p:notesMasterId r:id="rId62"/>
  </p:notesMasterIdLst>
  <p:sldIdLst>
    <p:sldId id="256" r:id="rId8"/>
    <p:sldId id="281" r:id="rId9"/>
    <p:sldId id="284" r:id="rId10"/>
    <p:sldId id="282" r:id="rId11"/>
    <p:sldId id="290" r:id="rId12"/>
    <p:sldId id="285" r:id="rId13"/>
    <p:sldId id="373" r:id="rId14"/>
    <p:sldId id="372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59" r:id="rId24"/>
    <p:sldId id="311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9" r:id="rId35"/>
    <p:sldId id="398" r:id="rId36"/>
    <p:sldId id="397" r:id="rId37"/>
    <p:sldId id="400" r:id="rId38"/>
    <p:sldId id="401" r:id="rId39"/>
    <p:sldId id="409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10" r:id="rId48"/>
    <p:sldId id="411" r:id="rId49"/>
    <p:sldId id="412" r:id="rId50"/>
    <p:sldId id="347" r:id="rId51"/>
    <p:sldId id="320" r:id="rId52"/>
    <p:sldId id="382" r:id="rId53"/>
    <p:sldId id="383" r:id="rId54"/>
    <p:sldId id="384" r:id="rId55"/>
    <p:sldId id="342" r:id="rId56"/>
    <p:sldId id="343" r:id="rId57"/>
    <p:sldId id="385" r:id="rId58"/>
    <p:sldId id="386" r:id="rId59"/>
    <p:sldId id="387" r:id="rId60"/>
    <p:sldId id="28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42BE7AB-CD94-4EE7-8DC7-CE00368224BD}">
          <p14:sldIdLst>
            <p14:sldId id="256"/>
          </p14:sldIdLst>
        </p14:section>
        <p14:section name="Before Starting" id="{7DAF24B9-FCEA-48F7-B3C7-15EA8134C1BD}">
          <p14:sldIdLst>
            <p14:sldId id="281"/>
            <p14:sldId id="284"/>
          </p14:sldIdLst>
        </p14:section>
        <p14:section name="Start" id="{D288F81C-FAC3-4480-BFD5-57A6CF833CD5}">
          <p14:sldIdLst>
            <p14:sldId id="282"/>
          </p14:sldIdLst>
        </p14:section>
        <p14:section name="Position" id="{C2DE842C-F6A5-4363-A700-DA362C56D256}">
          <p14:sldIdLst>
            <p14:sldId id="290"/>
            <p14:sldId id="285"/>
            <p14:sldId id="373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Flexbox" id="{20B13236-D6D9-450C-BA87-5BF9F7426A9C}">
          <p14:sldIdLst>
            <p14:sldId id="359"/>
            <p14:sldId id="311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9"/>
            <p14:sldId id="398"/>
            <p14:sldId id="397"/>
            <p14:sldId id="400"/>
            <p14:sldId id="401"/>
            <p14:sldId id="409"/>
            <p14:sldId id="402"/>
            <p14:sldId id="403"/>
            <p14:sldId id="404"/>
            <p14:sldId id="405"/>
            <p14:sldId id="406"/>
            <p14:sldId id="407"/>
            <p14:sldId id="408"/>
            <p14:sldId id="410"/>
            <p14:sldId id="411"/>
            <p14:sldId id="412"/>
          </p14:sldIdLst>
        </p14:section>
        <p14:section name="Variables" id="{29598389-2702-43EE-A6B2-1873A7A08E93}">
          <p14:sldIdLst>
            <p14:sldId id="347"/>
            <p14:sldId id="320"/>
            <p14:sldId id="382"/>
            <p14:sldId id="383"/>
            <p14:sldId id="384"/>
          </p14:sldIdLst>
        </p14:section>
        <p14:section name="Transform &amp; Transition" id="{479FF102-3BD0-4252-82AD-241D857112B9}">
          <p14:sldIdLst>
            <p14:sldId id="342"/>
            <p14:sldId id="343"/>
            <p14:sldId id="385"/>
            <p14:sldId id="386"/>
            <p14:sldId id="387"/>
          </p14:sldIdLst>
        </p14:section>
        <p14:section name="End" id="{3622DF8C-0BB8-4F6C-AC27-A33236A929FF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79967"/>
    <a:srgbClr val="808080"/>
    <a:srgbClr val="40C040"/>
    <a:srgbClr val="006600"/>
    <a:srgbClr val="99FF99"/>
    <a:srgbClr val="7FFF7F"/>
    <a:srgbClr val="FF0000"/>
    <a:srgbClr val="0000FF"/>
    <a:srgbClr val="8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4599" autoAdjust="0"/>
  </p:normalViewPr>
  <p:slideViewPr>
    <p:cSldViewPr snapToGrid="0">
      <p:cViewPr varScale="1">
        <p:scale>
          <a:sx n="71" d="100"/>
          <a:sy n="71" d="100"/>
        </p:scale>
        <p:origin x="297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BF23-E995-4FDC-9CC1-8D1AD4058A58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3F72-49EF-40A5-B630-BE99148E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6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3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1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3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55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5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20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5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30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07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2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8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4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1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5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0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0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4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9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1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7145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32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5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3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2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2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FBF3-C458-1705-1AC8-6F4B3354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3338-501F-B2CA-F6B5-8A4700B9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9776B-6AFB-F63C-6D02-E7166D2A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009C-57DD-574E-218D-3D5A2D98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E619-AD4D-6703-9E3D-FE28CE25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4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70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4BA0-EDE7-AFDD-5FE5-879A5967C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66EE-7F50-A25E-3941-1114B68B3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A5D5-5754-EB43-3B24-42F930CD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4F04-B6C0-EFAB-CB0F-5CAA9F61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ABBBC-BD47-A284-1A57-2922A827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51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4B21-7839-A612-B94B-0BE73017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5F4E-D4E6-172C-CD9C-2B5FD93B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DF22-6FE1-E5FF-B25D-0E0E42FD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AD44E-6CBA-71A4-1AF9-F9D072D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1B2D1-676B-25EB-3144-2AA6D4F5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2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81DA-0439-D663-F45C-32C1F89D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6EF58-F359-CF0D-4AAB-F10CC7B5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6EB3-C183-57AC-9633-1C918264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729AA-7152-D606-BC54-01742F4C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83D8-4FB3-C125-323A-9C6502CB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15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999-BA1F-DEDA-1FB2-5A4D5D86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6F9B-4C69-8D45-2CC9-53638E16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799F-75B9-200E-39C7-66360FB8C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FB0E-3C24-E052-9D29-1F423DAC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63A26-34FD-0459-0393-2554539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FD274-CF5D-BC46-5679-9878312B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55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A38C-5B4D-8A62-4ADF-F34393D5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47D4-C550-E50E-2635-5140AD63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3754B-8394-3CF3-638F-8C9AAD222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318A2-7A81-23D7-55C0-0C58C844C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F84F0-6E14-A573-8495-366DE259A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90C23-2072-7149-D2CA-315D0801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E1B64-9DCB-FBBD-2F62-AD29D0CB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8C7B8-5D8C-0651-5D7D-2AF27B4A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78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F2F6-FD0A-F6D0-6B1A-462FA7DB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F4802-F923-82EE-979E-41B0DA21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04E7-2D81-8DAD-148E-45719F27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7AEEE-C65E-23F9-3CF6-9A2D4FCE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60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C7309-DE5C-AF04-BDB6-98DE8E20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7BDB5-EBF9-52B3-7F4F-2B66AE34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D7B36-310B-E64F-039A-61C92BFA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31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CE3-302E-3A0A-C807-A2A7845F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D523-EAE7-EDB5-CE8A-C3EF9FD1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EBE0D-A03A-5D46-09D4-3404E625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B5450-29B0-2E0D-85F6-5864B30A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8E46A-22CA-202F-D5A5-4A17D365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C157D-7EE4-CD23-1F8E-DF31FC4C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77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35B0-8FD4-1389-C846-C6B24004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712F5-EBAB-111F-2EBF-DE1A2420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503FF-04B3-B506-C7B9-BF359216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707A5-F9B9-2661-025C-6E92383E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0EA1D-1569-07DE-8C77-AA4C61A7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B49C0-C48F-3AC4-47BC-6024D1F1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52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5E2D-3D7B-DA4A-5FF2-DE2E4A4A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C3BE-ACBD-F514-63CA-23E0180E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0E7A-FF87-10F8-FF3D-4F5C8BFA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48028-2F01-C959-3385-FC4F86A5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5B21B-8F1E-6AC7-6227-86342B2E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7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4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8D56D-FDC2-E9B6-2AF6-69CA02147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5961F-57F5-C079-BC08-8A123C805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6AED-47D7-8CD0-D7CE-F0274FCF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46FD6-DE50-C24F-279C-5BC1AA1A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E7B4-6C35-647F-A01D-7D37A445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83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97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25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650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52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59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95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1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57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15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6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74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483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014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91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1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58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4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012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823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6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50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2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90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233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278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561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35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14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16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112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90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711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751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87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71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85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0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676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047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046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473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258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ECED0-71C0-D237-D90B-27BDC536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56990-B122-833A-A8D6-2833ADA2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A0E24-1ECF-9978-279D-87ACA07B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2845-82AF-A347-5319-B772DCAD9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4B4F-378E-EF0F-419F-D2BB2052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709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85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905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436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211CF-9587-1FA4-B37B-0AD246D80390}"/>
              </a:ext>
            </a:extLst>
          </p:cNvPr>
          <p:cNvSpPr txBox="1"/>
          <p:nvPr/>
        </p:nvSpPr>
        <p:spPr>
          <a:xfrm>
            <a:off x="720797" y="1245988"/>
            <a:ext cx="2783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Front-end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8AF21-A073-6BCA-C126-3FAEBE61EFE9}"/>
              </a:ext>
            </a:extLst>
          </p:cNvPr>
          <p:cNvSpPr txBox="1"/>
          <p:nvPr/>
        </p:nvSpPr>
        <p:spPr>
          <a:xfrm>
            <a:off x="4120139" y="782936"/>
            <a:ext cx="3951723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&lt;Web</a:t>
            </a:r>
            <a:r>
              <a:rPr lang="en-US" sz="44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 </a:t>
            </a:r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/&gt;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FB04D-FEA9-15DB-8D87-5F208DA81375}"/>
              </a:ext>
            </a:extLst>
          </p:cNvPr>
          <p:cNvSpPr txBox="1"/>
          <p:nvPr/>
        </p:nvSpPr>
        <p:spPr>
          <a:xfrm>
            <a:off x="8464664" y="1245988"/>
            <a:ext cx="322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8271-9250-FD83-4D8C-01AB80C328DB}"/>
              </a:ext>
            </a:extLst>
          </p:cNvPr>
          <p:cNvSpPr txBox="1"/>
          <p:nvPr/>
        </p:nvSpPr>
        <p:spPr>
          <a:xfrm>
            <a:off x="8683397" y="5157312"/>
            <a:ext cx="301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Lecturer:</a:t>
            </a:r>
            <a:endParaRPr lang="fa-I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Misagh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Mohaghegh</a:t>
            </a:r>
            <a:endParaRPr lang="en-US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3A61-2B13-5DD7-729A-6FCEAE4A5C83}"/>
              </a:ext>
            </a:extLst>
          </p:cNvPr>
          <p:cNvSpPr txBox="1"/>
          <p:nvPr/>
        </p:nvSpPr>
        <p:spPr>
          <a:xfrm>
            <a:off x="1635197" y="5703104"/>
            <a:ext cx="336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ACM</a:t>
            </a:r>
          </a:p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Summer of Code 2024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EBE9C-738C-BA5D-309A-EF4B7C46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5572811"/>
            <a:ext cx="914400" cy="914400"/>
          </a:xfrm>
          <a:prstGeom prst="rect">
            <a:avLst/>
          </a:prstGeom>
          <a:effectLst>
            <a:glow rad="50800">
              <a:srgbClr val="0070C0">
                <a:alpha val="15000"/>
              </a:srgbClr>
            </a:glow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8C48-98F6-3AD9-3882-3BC9AD108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4603376"/>
            <a:ext cx="914400" cy="914400"/>
          </a:xfrm>
          <a:prstGeom prst="rect">
            <a:avLst/>
          </a:prstGeom>
          <a:effectLst>
            <a:glow rad="50800">
              <a:srgbClr val="00B0F0">
                <a:alpha val="15000"/>
              </a:srgbClr>
            </a:glow>
            <a:softEdge rad="508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2E996C-3FDD-C983-29A8-E08B7261C69E}"/>
              </a:ext>
            </a:extLst>
          </p:cNvPr>
          <p:cNvSpPr txBox="1"/>
          <p:nvPr/>
        </p:nvSpPr>
        <p:spPr>
          <a:xfrm>
            <a:off x="1635197" y="4904127"/>
            <a:ext cx="33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University of Tehran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9DE31-21FA-7139-CAAD-A780D225F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841" y="2990796"/>
            <a:ext cx="6396318" cy="876409"/>
          </a:xfrm>
        </p:spPr>
        <p:txBody>
          <a:bodyPr>
            <a:normAutofit/>
          </a:bodyPr>
          <a:lstStyle/>
          <a:p>
            <a:r>
              <a:rPr lang="en-US" sz="5400">
                <a:latin typeface="+mj-lt"/>
              </a:rPr>
              <a:t>Lesson 5:</a:t>
            </a:r>
            <a:r>
              <a:rPr lang="en-US" sz="5400"/>
              <a:t> </a:t>
            </a:r>
            <a:r>
              <a:rPr lang="en-US" sz="5400" b="1" dirty="0"/>
              <a:t>CSS (</a:t>
            </a:r>
            <a:r>
              <a:rPr lang="en-US" sz="5400" b="1"/>
              <a:t>Part 3)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370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Relative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C5757-E65B-F0C6-A606-995B26BD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6376"/>
            <a:ext cx="6949440" cy="47402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BF6E1-187C-FEF8-88FB-53CF5DF2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37" y="2376016"/>
            <a:ext cx="5722171" cy="2105968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76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Fixed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10690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fixed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 is positioned relative to the viewport.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element is removed from the normal flow of the page (no space is reserved for it).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element is at the front of the viewport and is adjusted by the top, right, bottom, and left offsets.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885803" y="3262461"/>
            <a:ext cx="3379811" cy="1730602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elem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fixed;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latin typeface="Consolas" panose="020B0609020204030204" pitchFamily="49" charset="0"/>
              </a:rPr>
              <a:t>: 20px;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left</a:t>
            </a:r>
            <a:r>
              <a:rPr lang="en-US" dirty="0">
                <a:latin typeface="Consolas" panose="020B0609020204030204" pitchFamily="49" charset="0"/>
              </a:rPr>
              <a:t>: 10px;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98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Fixed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F8589-CD46-566E-813A-0E285BEA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33" y="1881094"/>
            <a:ext cx="4114800" cy="4898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F7CD7-96CA-02F6-3605-D3230387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42" y="2083126"/>
            <a:ext cx="4572000" cy="2247254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E0E49-A4F6-4556-66C4-70DD01F0E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42" y="4715620"/>
            <a:ext cx="4572000" cy="1654670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6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Absolute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9300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absolute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 is positioned relative to the nearest positioned ancestor.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element is removed from the normal flow of the page (no space is reserved for it).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there is no positioned ancestor, it is like fixed positioning and relative to the viewport.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885803" y="3262461"/>
            <a:ext cx="3379811" cy="306019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.parent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relative;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elem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absolute;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latin typeface="Consolas" panose="020B0609020204030204" pitchFamily="49" charset="0"/>
              </a:rPr>
              <a:t>: 20px;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left</a:t>
            </a:r>
            <a:r>
              <a:rPr lang="en-US" dirty="0">
                <a:latin typeface="Consolas" panose="020B0609020204030204" pitchFamily="49" charset="0"/>
              </a:rPr>
              <a:t>: 10px;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41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Absolute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D25DC-77A2-78A9-BFBC-2E03861E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04" y="1909480"/>
            <a:ext cx="4300090" cy="4822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33DFA-7D9E-3A02-EF3C-9E0C52AE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681" y="2577752"/>
            <a:ext cx="5029200" cy="3486439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48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Sticky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8998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sticky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 is positioned based on the scroll position.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element is only removed from the normal flow if we scroll past it.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as if the element is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relative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becomes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fixed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after we scroll.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885803" y="3262461"/>
            <a:ext cx="3379811" cy="1730602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elem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sticky;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latin typeface="Consolas" panose="020B0609020204030204" pitchFamily="49" charset="0"/>
              </a:rPr>
              <a:t>: 20px;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left</a:t>
            </a:r>
            <a:r>
              <a:rPr lang="en-US" dirty="0">
                <a:latin typeface="Consolas" panose="020B0609020204030204" pitchFamily="49" charset="0"/>
              </a:rPr>
              <a:t>: 10px;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54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Sticky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7CA8F-BDA6-25C7-E998-EEAB5EA2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30505"/>
            <a:ext cx="5940632" cy="459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907F9-1CE1-24BB-B458-37D3B6742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89"/>
          <a:stretch/>
        </p:blipFill>
        <p:spPr>
          <a:xfrm>
            <a:off x="6897228" y="2030506"/>
            <a:ext cx="4572000" cy="1815354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4BB7ED-7892-F880-8288-621992D13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576"/>
          <a:stretch/>
        </p:blipFill>
        <p:spPr>
          <a:xfrm>
            <a:off x="6897228" y="5570399"/>
            <a:ext cx="4572000" cy="1050961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3613E7-2715-ADE7-F4D4-AD2F62279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990"/>
          <a:stretch/>
        </p:blipFill>
        <p:spPr>
          <a:xfrm>
            <a:off x="6897228" y="4253127"/>
            <a:ext cx="4572000" cy="910004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45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45273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10058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Flexbox is a layout module.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Before flexbox, we had the choices of block and inline elements, tables for making 2D data, positions for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explicit placement of elements, and float for placing block elements next to each other.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Flexbox makes creating flexible and responsive layout structures easy.</a:t>
            </a:r>
          </a:p>
        </p:txBody>
      </p:sp>
    </p:spTree>
    <p:extLst>
      <p:ext uri="{BB962C8B-B14F-4D97-AF65-F5344CB8AC3E}">
        <p14:creationId xmlns:p14="http://schemas.microsoft.com/office/powerpoint/2010/main" val="317417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</a:t>
            </a:r>
            <a:r>
              <a:rPr lang="fa-IR" cap="none" dirty="0"/>
              <a:t> </a:t>
            </a:r>
            <a:r>
              <a:rPr lang="en-US" cap="none" dirty="0"/>
              <a:t>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692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use the flexbox model, we have to first define a flex container.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930DC-C838-D91F-5CAB-F6E843C8C6A4}"/>
              </a:ext>
            </a:extLst>
          </p:cNvPr>
          <p:cNvSpPr txBox="1"/>
          <p:nvPr/>
        </p:nvSpPr>
        <p:spPr>
          <a:xfrm>
            <a:off x="953039" y="2684237"/>
            <a:ext cx="3379811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BB997-8F4C-8532-8393-383305C33324}"/>
              </a:ext>
            </a:extLst>
          </p:cNvPr>
          <p:cNvSpPr txBox="1"/>
          <p:nvPr/>
        </p:nvSpPr>
        <p:spPr>
          <a:xfrm>
            <a:off x="581192" y="3947340"/>
            <a:ext cx="8034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 any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direct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children of an element which has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display: flex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 item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 default, the flex items are aligned in a row next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112853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ACCD5D-1561-45F0-8A5C-196BD7DD4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8640"/>
            <a:ext cx="5644870" cy="796956"/>
          </a:xfrm>
        </p:spPr>
        <p:txBody>
          <a:bodyPr>
            <a:normAutofit/>
          </a:bodyPr>
          <a:lstStyle/>
          <a:p>
            <a:r>
              <a:rPr lang="en-US" sz="4400" cap="none" dirty="0"/>
              <a:t>A Short Review…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B31BC-B73A-ACB4-9ED2-7D436768D8BA}"/>
              </a:ext>
            </a:extLst>
          </p:cNvPr>
          <p:cNvSpPr txBox="1"/>
          <p:nvPr/>
        </p:nvSpPr>
        <p:spPr>
          <a:xfrm>
            <a:off x="826993" y="1565926"/>
            <a:ext cx="11154336" cy="413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Font types (sans-serif, serif, mono, cursive, fantasy)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Font properties (font-family, font-size, font-style, font-weight, @font-face)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rem and </a:t>
            </a:r>
            <a:r>
              <a:rPr lang="en-US" sz="2400" dirty="0" err="1"/>
              <a:t>em</a:t>
            </a:r>
            <a:r>
              <a:rPr lang="en-US" sz="2400" dirty="0"/>
              <a:t> units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ch</a:t>
            </a:r>
            <a:r>
              <a:rPr lang="en-US" sz="2400" dirty="0"/>
              <a:t>, </a:t>
            </a:r>
            <a:r>
              <a:rPr lang="en-US" sz="2400" dirty="0" err="1"/>
              <a:t>vw</a:t>
            </a:r>
            <a:r>
              <a:rPr lang="en-US" sz="2400" dirty="0"/>
              <a:t>, </a:t>
            </a:r>
            <a:r>
              <a:rPr lang="en-US" sz="2400" dirty="0" err="1"/>
              <a:t>vh</a:t>
            </a:r>
            <a:r>
              <a:rPr lang="en-US" sz="2400" dirty="0"/>
              <a:t>, and % units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Pseudo-classes (:hover, inputs(:disabled, :invalid), links(:link, :visited))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DOM pseudo-classes (:root, :first-child, :nth-child(n))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Pseudo-elements (::first-letter, ::first-line, ::selection, ::placeholder, ::marker, ::before)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Specificity (1-0-0, !important)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Reset and Normalize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Image object fit and filters</a:t>
            </a:r>
          </a:p>
        </p:txBody>
      </p:sp>
    </p:spTree>
    <p:extLst>
      <p:ext uri="{BB962C8B-B14F-4D97-AF65-F5344CB8AC3E}">
        <p14:creationId xmlns:p14="http://schemas.microsoft.com/office/powerpoint/2010/main" val="31863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EFC0B-3B50-DBAC-6642-D9F4B278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70" y="2124634"/>
            <a:ext cx="3840480" cy="42843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76772-CFF9-E7B1-AAC3-151E0387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18" y="3585170"/>
            <a:ext cx="6373659" cy="13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fa-IR" cap="none" dirty="0"/>
              <a:t> </a:t>
            </a:r>
            <a:r>
              <a:rPr lang="en-US" cap="none" dirty="0"/>
              <a:t>Container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513695" cy="3022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flexbox container (the parent div with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display: flex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can have the following properties: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flex-direction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flex-wrap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flex-flow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justify-content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align-items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align-content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</a:p>
        </p:txBody>
      </p:sp>
    </p:spTree>
    <p:extLst>
      <p:ext uri="{BB962C8B-B14F-4D97-AF65-F5344CB8AC3E}">
        <p14:creationId xmlns:p14="http://schemas.microsoft.com/office/powerpoint/2010/main" val="133989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Direction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121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flexbox direction is the direction that flex items are aligned.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row by default and can be changed to column using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flex-direction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3739984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flex-direction</a:t>
            </a:r>
            <a:r>
              <a:rPr lang="en-US" dirty="0">
                <a:latin typeface="Consolas" panose="020B0609020204030204" pitchFamily="49" charset="0"/>
              </a:rPr>
              <a:t>: column;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E354-BF5F-3E14-41A0-3082AD3A10B0}"/>
              </a:ext>
            </a:extLst>
          </p:cNvPr>
          <p:cNvSpPr txBox="1"/>
          <p:nvPr/>
        </p:nvSpPr>
        <p:spPr>
          <a:xfrm>
            <a:off x="581192" y="4598450"/>
            <a:ext cx="9911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is also row-reverse and column-reverse which stack the items in the opposite direction.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Row is left to right and column is top to bottom.</a:t>
            </a:r>
          </a:p>
        </p:txBody>
      </p:sp>
    </p:spTree>
    <p:extLst>
      <p:ext uri="{BB962C8B-B14F-4D97-AF65-F5344CB8AC3E}">
        <p14:creationId xmlns:p14="http://schemas.microsoft.com/office/powerpoint/2010/main" val="187209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Direction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378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better understand flexbox, we need to understand the flex flow directions (main and cross axis):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69A150F-1057-A970-3E99-461CB9DDA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1280" y="2661904"/>
            <a:ext cx="6949440" cy="32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Direction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AEAC6-2BDF-BD62-6317-EDCCC53DA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8" y="2043951"/>
            <a:ext cx="3657600" cy="4691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16A7D-BB9D-79DC-2EC5-D73E2D50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69752"/>
            <a:ext cx="4572000" cy="40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Flex Direction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EFC0B-3B50-DBAC-6642-D9F4B278F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408" y="2124634"/>
            <a:ext cx="3840204" cy="42843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4DCD8-C53B-43FC-F4BA-22ABCB46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04" y="2776189"/>
            <a:ext cx="4572000" cy="26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7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Wrap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05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flex-wrap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allows wrapping of flex items into a new line if there are too many of them.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value is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nowrap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can become wrap or wrap-reverse.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3739984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flex-wrap</a:t>
            </a:r>
            <a:r>
              <a:rPr lang="en-US" dirty="0">
                <a:latin typeface="Consolas" panose="020B0609020204030204" pitchFamily="49" charset="0"/>
              </a:rPr>
              <a:t>: wrap;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01F37-7EFC-1DF0-DF9C-84AC5F5F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5" y="4710867"/>
            <a:ext cx="6949440" cy="1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6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693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flex-flow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shorthand property for flex-direction and flex-wrap: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flex-flow: flex-direction flex-wrap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3739984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flex-flow</a:t>
            </a:r>
            <a:r>
              <a:rPr lang="en-US" dirty="0">
                <a:latin typeface="Consolas" panose="020B0609020204030204" pitchFamily="49" charset="0"/>
              </a:rPr>
              <a:t>: row wrap;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843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Justify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729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justify-content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aligns the flex items on the main axis.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Accepted values are: center, flex-start (default), flex-end, space-around, space-between, space-evenly.</a:t>
            </a:r>
            <a:endParaRPr lang="en-US" sz="16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491660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justify-content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63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Justify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C052B-B174-CEE4-3B15-36760CA39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4" y="2018543"/>
            <a:ext cx="3200400" cy="4655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5DF58-9D82-2153-BA83-B9649E525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50" y="2449935"/>
            <a:ext cx="6217920" cy="36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0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4C9C-A44E-63D1-B1A5-9340B090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6"/>
            <a:ext cx="10364451" cy="914400"/>
          </a:xfrm>
        </p:spPr>
        <p:txBody>
          <a:bodyPr/>
          <a:lstStyle/>
          <a:p>
            <a:r>
              <a:rPr lang="en-US" cap="none" dirty="0"/>
              <a:t>Continue…</a:t>
            </a:r>
          </a:p>
        </p:txBody>
      </p:sp>
      <p:pic>
        <p:nvPicPr>
          <p:cNvPr id="4" name="Picture 2" descr="HTML CSS JavaScript">
            <a:extLst>
              <a:ext uri="{FF2B5EF4-FFF2-40B4-BE49-F238E27FC236}">
                <a16:creationId xmlns:a16="http://schemas.microsoft.com/office/drawing/2014/main" id="{0D5A9159-0D7D-1A5D-13D7-3F39A6DC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10870"/>
            <a:ext cx="6400800" cy="384048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6D049F2-79D4-CD94-6805-71C879E523A6}"/>
              </a:ext>
            </a:extLst>
          </p:cNvPr>
          <p:cNvSpPr/>
          <p:nvPr/>
        </p:nvSpPr>
        <p:spPr>
          <a:xfrm rot="18742712">
            <a:off x="4354861" y="1285069"/>
            <a:ext cx="685800" cy="1097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55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Align Items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92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align-items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aligns the flex items on the cross axis.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Accepted values are: center, flex-start, flex-end, stretch (default), baseline.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491660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align-items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22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Align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CDA24-97FF-135A-652B-3D48B990E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2918"/>
            <a:ext cx="8229600" cy="4562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94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Align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15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align-content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aligns the flex lines when we have flex-wrap enabled.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99251" y="2997481"/>
            <a:ext cx="491660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align-items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6ABBE5-147B-4F96-8176-465158BBC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5973" y="1809189"/>
            <a:ext cx="3657600" cy="49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20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Gap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74569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shorthand property which sets the spacing between flex item columns and rows (if wrapped).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gap: row-gap column-gap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Entering only one value sets the gap for both the columns and rows.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85805" y="3575704"/>
            <a:ext cx="491660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gap</a:t>
            </a:r>
            <a:r>
              <a:rPr lang="en-US" dirty="0">
                <a:latin typeface="Consolas" panose="020B0609020204030204" pitchFamily="49" charset="0"/>
              </a:rPr>
              <a:t>: 10px;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2172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fa-IR" cap="none" dirty="0"/>
              <a:t> </a:t>
            </a:r>
            <a:r>
              <a:rPr lang="en-US" cap="none" dirty="0"/>
              <a:t>Flex Item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5965" y="2006147"/>
            <a:ext cx="5510035" cy="478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flexbox container had the following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flex-wrap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justify-content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align-items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align-content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 items can also have some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align-self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flex-grow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flex-shrink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flex-basis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</a:p>
        </p:txBody>
      </p:sp>
    </p:spTree>
    <p:extLst>
      <p:ext uri="{BB962C8B-B14F-4D97-AF65-F5344CB8AC3E}">
        <p14:creationId xmlns:p14="http://schemas.microsoft.com/office/powerpoint/2010/main" val="103670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Align 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60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align-self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overrides the container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align-items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for only one flex item.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1" y="2661305"/>
            <a:ext cx="4506467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(3)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align-self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A62CB-CBDE-2C93-1C15-AA3C7DBE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1" y="4158601"/>
            <a:ext cx="4070500" cy="1726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856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41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changes the visual order of flex item appearances and ignores the HTML order.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2" y="2661305"/>
            <a:ext cx="417029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(1)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: 3; }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(2)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: 2; }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(3)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: 4; }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(4)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</a:rPr>
              <a:t>: 1; 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0EF6E-FD44-1F8D-D692-C8178D7C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2" y="4371062"/>
            <a:ext cx="5156762" cy="1240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603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Grow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860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flex-grow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how much a flex item grows relative to the rest of the items.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is 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1" y="2905689"/>
            <a:ext cx="4506467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(3)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flex-grow</a:t>
            </a:r>
            <a:r>
              <a:rPr lang="en-US" dirty="0">
                <a:latin typeface="Consolas" panose="020B0609020204030204" pitchFamily="49" charset="0"/>
              </a:rPr>
              <a:t>: 1;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90780-5477-B5B6-1D0E-BB1C528A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0" y="4401086"/>
            <a:ext cx="6858000" cy="9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Shrink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443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flex-shrink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how much a flex item will shrink relative to the rest of the items.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is 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1" y="2905689"/>
            <a:ext cx="4506467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(3)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flex-shrink</a:t>
            </a:r>
            <a:r>
              <a:rPr lang="en-US" dirty="0">
                <a:latin typeface="Consolas" panose="020B0609020204030204" pitchFamily="49" charset="0"/>
              </a:rPr>
              <a:t>: 0;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77005-D2B7-DE1E-BE95-BB8E3E9F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61" y="4338477"/>
            <a:ext cx="3108960" cy="13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2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6799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flex-basis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the initial length of a flex item.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is auto (uses the item width).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value of 0 uses the minimum content width.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1" y="3304198"/>
            <a:ext cx="4506467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div:nth-child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(3)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flex-basis</a:t>
            </a:r>
            <a:r>
              <a:rPr lang="en-US" dirty="0">
                <a:latin typeface="Consolas" panose="020B0609020204030204" pitchFamily="49" charset="0"/>
              </a:rPr>
              <a:t>: 200px;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072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D0FF-67FF-6086-D414-471A96C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2156314"/>
            <a:ext cx="4224619" cy="254537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Cascading</a:t>
            </a:r>
            <a:br>
              <a:rPr lang="en-US" sz="5400" dirty="0"/>
            </a:br>
            <a:r>
              <a:rPr lang="en-US" sz="5400" dirty="0"/>
              <a:t>Style</a:t>
            </a:r>
            <a:br>
              <a:rPr lang="en-US" sz="5400" dirty="0"/>
            </a:br>
            <a:r>
              <a:rPr lang="en-US" sz="5400" dirty="0"/>
              <a:t>Sheets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222F9D-189A-CA95-8722-EE2E5644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02711" y="2476499"/>
            <a:ext cx="135024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Flex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666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flex is a shorthand property that sets flex-grow, flex-shrink, and flex-basis at the same time.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recommended to use the shorthand instead of the longhand properties.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64AAC-60E8-5A92-642F-A81FBB3EDCC9}"/>
              </a:ext>
            </a:extLst>
          </p:cNvPr>
          <p:cNvSpPr txBox="1"/>
          <p:nvPr/>
        </p:nvSpPr>
        <p:spPr>
          <a:xfrm>
            <a:off x="845461" y="3304198"/>
            <a:ext cx="9666301" cy="1730602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.item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</a:t>
            </a:r>
            <a:r>
              <a:rPr lang="en-US" dirty="0">
                <a:latin typeface="Consolas" panose="020B0609020204030204" pitchFamily="49" charset="0"/>
              </a:rPr>
              <a:t>: 1;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flex-grow: 1, flex-shrink: 1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</a:t>
            </a:r>
            <a:r>
              <a:rPr lang="en-US" dirty="0">
                <a:latin typeface="Consolas" panose="020B0609020204030204" pitchFamily="49" charset="0"/>
              </a:rPr>
              <a:t>: 1 0;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flex-grow: 1, flex-shrink: 0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</a:t>
            </a:r>
            <a:r>
              <a:rPr lang="en-US" dirty="0">
                <a:latin typeface="Consolas" panose="020B0609020204030204" pitchFamily="49" charset="0"/>
              </a:rPr>
              <a:t>: 1 1 20px;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flex-grow: 1, flex-shrink: 1, flex-basis: 20px */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32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106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center an element inside of a container, we can use flex with centered justify-content and align-items: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EBA1D-3F05-3F7D-D556-6B8E6E6D2D8B}"/>
              </a:ext>
            </a:extLst>
          </p:cNvPr>
          <p:cNvSpPr txBox="1"/>
          <p:nvPr/>
        </p:nvSpPr>
        <p:spPr>
          <a:xfrm>
            <a:off x="899252" y="2640460"/>
            <a:ext cx="4916602" cy="1730602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.flex-center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flex;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justify-content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align-items</a:t>
            </a:r>
            <a:r>
              <a:rPr lang="en-US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771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848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make flex items of equal size, we can make all elements have flex-grow: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EBA1D-3F05-3F7D-D556-6B8E6E6D2D8B}"/>
              </a:ext>
            </a:extLst>
          </p:cNvPr>
          <p:cNvSpPr txBox="1"/>
          <p:nvPr/>
        </p:nvSpPr>
        <p:spPr>
          <a:xfrm>
            <a:off x="899252" y="2640460"/>
            <a:ext cx="4916602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.flex-container&gt;*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flex</a:t>
            </a:r>
            <a:r>
              <a:rPr lang="en-US" dirty="0">
                <a:latin typeface="Consolas" panose="020B0609020204030204" pitchFamily="49" charset="0"/>
              </a:rPr>
              <a:t>: 1;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1971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2920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create a grid layout (fixed column count), we can use flex-basis.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we would have flex-wrap so the items can go to the next line.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Now we use fle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x-basis to set how many items should be in each line.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example, if we want 3 columns per line:</a:t>
            </a:r>
            <a:endParaRPr lang="en-US" sz="24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EBA1D-3F05-3F7D-D556-6B8E6E6D2D8B}"/>
              </a:ext>
            </a:extLst>
          </p:cNvPr>
          <p:cNvSpPr txBox="1"/>
          <p:nvPr/>
        </p:nvSpPr>
        <p:spPr>
          <a:xfrm>
            <a:off x="818571" y="3591869"/>
            <a:ext cx="6187347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.flex-container&gt;*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flex</a:t>
            </a:r>
            <a:r>
              <a:rPr lang="en-US" dirty="0">
                <a:latin typeface="Consolas" panose="020B0609020204030204" pitchFamily="49" charset="0"/>
              </a:rPr>
              <a:t>: 0 0 33.3333%;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/* 100 divided by 3 */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8838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98476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5397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Variables make code cleaner and easier to maintain.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instead of copying the same color everywhere, we can define it in a variable.</a:t>
            </a:r>
          </a:p>
          <a:p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Variables are defined inside selectors and can be global or local.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Global variables are defined inside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:root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selector which is accessible everywhere.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Local variables are only accessible to the element's children.</a:t>
            </a:r>
          </a:p>
        </p:txBody>
      </p:sp>
    </p:spTree>
    <p:extLst>
      <p:ext uri="{BB962C8B-B14F-4D97-AF65-F5344CB8AC3E}">
        <p14:creationId xmlns:p14="http://schemas.microsoft.com/office/powerpoint/2010/main" val="2175787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Defining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771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define a variables, we make a property that starts with two dashes (--):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BED07-D7F1-9FC7-8E05-F09AE5897559}"/>
              </a:ext>
            </a:extLst>
          </p:cNvPr>
          <p:cNvSpPr txBox="1"/>
          <p:nvPr/>
        </p:nvSpPr>
        <p:spPr>
          <a:xfrm>
            <a:off x="966319" y="2691947"/>
            <a:ext cx="3269506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:root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--theme-blue</a:t>
            </a:r>
            <a:r>
              <a:rPr lang="en-US" dirty="0">
                <a:latin typeface="Consolas" panose="020B0609020204030204" pitchFamily="49" charset="0"/>
              </a:rPr>
              <a:t>: blue;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BD1B4-5F05-6AFA-21D3-2AE38C93F3B9}"/>
              </a:ext>
            </a:extLst>
          </p:cNvPr>
          <p:cNvSpPr txBox="1"/>
          <p:nvPr/>
        </p:nvSpPr>
        <p:spPr>
          <a:xfrm>
            <a:off x="581191" y="3970952"/>
            <a:ext cx="92808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--theme-blue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global variable.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Variable names are case sensitive and can be changed easily with JS and media queries.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Local scope variables are defined in the same manner.</a:t>
            </a:r>
          </a:p>
        </p:txBody>
      </p:sp>
    </p:spTree>
    <p:extLst>
      <p:ext uri="{BB962C8B-B14F-4D97-AF65-F5344CB8AC3E}">
        <p14:creationId xmlns:p14="http://schemas.microsoft.com/office/powerpoint/2010/main" val="2582994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Using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469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use a variable,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var()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function is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BED07-D7F1-9FC7-8E05-F09AE5897559}"/>
              </a:ext>
            </a:extLst>
          </p:cNvPr>
          <p:cNvSpPr txBox="1"/>
          <p:nvPr/>
        </p:nvSpPr>
        <p:spPr>
          <a:xfrm>
            <a:off x="858743" y="2590371"/>
            <a:ext cx="5313458" cy="2063001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:root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--theme-blue</a:t>
            </a:r>
            <a:r>
              <a:rPr lang="en-US" dirty="0">
                <a:latin typeface="Consolas" panose="020B0609020204030204" pitchFamily="49" charset="0"/>
              </a:rPr>
              <a:t>: blue;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latin typeface="Consolas" panose="020B0609020204030204" pitchFamily="49" charset="0"/>
              </a:rPr>
              <a:t>: var(--theme-blue);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BD1B4-5F05-6AFA-21D3-2AE38C93F3B9}"/>
              </a:ext>
            </a:extLst>
          </p:cNvPr>
          <p:cNvSpPr txBox="1"/>
          <p:nvPr/>
        </p:nvSpPr>
        <p:spPr>
          <a:xfrm>
            <a:off x="581192" y="4756804"/>
            <a:ext cx="11282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var function takes a variable name and returns the value set for that variable.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var can optionally take a second parameter which is the fallback value. It is used if the variable is not found.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E9920-A171-E1AD-922B-6F4FE510FA52}"/>
              </a:ext>
            </a:extLst>
          </p:cNvPr>
          <p:cNvSpPr txBox="1"/>
          <p:nvPr/>
        </p:nvSpPr>
        <p:spPr>
          <a:xfrm>
            <a:off x="858743" y="5568122"/>
            <a:ext cx="6384739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latin typeface="Consolas" panose="020B0609020204030204" pitchFamily="49" charset="0"/>
              </a:rPr>
              <a:t>: var(--theme-blue, #0000ff);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30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Overriding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68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Local variables can override global variables if they have the same name.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BED07-D7F1-9FC7-8E05-F09AE5897559}"/>
              </a:ext>
            </a:extLst>
          </p:cNvPr>
          <p:cNvSpPr txBox="1"/>
          <p:nvPr/>
        </p:nvSpPr>
        <p:spPr>
          <a:xfrm>
            <a:off x="872190" y="2664243"/>
            <a:ext cx="5313458" cy="306019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:root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--theme-blue</a:t>
            </a:r>
            <a:r>
              <a:rPr lang="en-US" dirty="0">
                <a:latin typeface="Consolas" panose="020B0609020204030204" pitchFamily="49" charset="0"/>
              </a:rPr>
              <a:t>: blue;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aside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--theme-blue</a:t>
            </a:r>
            <a:r>
              <a:rPr lang="en-US" dirty="0">
                <a:latin typeface="Consolas" panose="020B0609020204030204" pitchFamily="49" charset="0"/>
              </a:rPr>
              <a:t>: cyan;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aside article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latin typeface="Consolas" panose="020B0609020204030204" pitchFamily="49" charset="0"/>
              </a:rPr>
              <a:t>: var(--theme-blue);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BD1B4-5F05-6AFA-21D3-2AE38C93F3B9}"/>
              </a:ext>
            </a:extLst>
          </p:cNvPr>
          <p:cNvSpPr txBox="1"/>
          <p:nvPr/>
        </p:nvSpPr>
        <p:spPr>
          <a:xfrm>
            <a:off x="581192" y="5901744"/>
            <a:ext cx="8150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Here, articles inside the aside element will use the cyan color instead of blue.</a:t>
            </a:r>
          </a:p>
        </p:txBody>
      </p:sp>
    </p:spTree>
    <p:extLst>
      <p:ext uri="{BB962C8B-B14F-4D97-AF65-F5344CB8AC3E}">
        <p14:creationId xmlns:p14="http://schemas.microsoft.com/office/powerpoint/2010/main" val="4236842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Transform &amp; Transition</a:t>
            </a:r>
          </a:p>
        </p:txBody>
      </p:sp>
    </p:spTree>
    <p:extLst>
      <p:ext uri="{BB962C8B-B14F-4D97-AF65-F5344CB8AC3E}">
        <p14:creationId xmlns:p14="http://schemas.microsoft.com/office/powerpoint/2010/main" val="169544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2888248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8890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Transforms allow us to move, rotate, scale, and skew elements.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takes one or multiple transformation methods as the value.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Transform does not work on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display: inline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AA665-2C8E-2133-3D11-E0504C9D89F8}"/>
              </a:ext>
            </a:extLst>
          </p:cNvPr>
          <p:cNvSpPr txBox="1"/>
          <p:nvPr/>
        </p:nvSpPr>
        <p:spPr>
          <a:xfrm>
            <a:off x="912531" y="3339388"/>
            <a:ext cx="5582398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div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transform</a:t>
            </a:r>
            <a:r>
              <a:rPr lang="en-US" dirty="0">
                <a:latin typeface="Consolas" panose="020B0609020204030204" pitchFamily="49" charset="0"/>
              </a:rPr>
              <a:t>: method1(...) method2(...);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568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Transform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943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Translate(X, Y): moves and offsets the element from its current position.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Rotate(degrees): rotates the element clockwise (positive degrees) or counter-clockwise.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Scale(X, Y): scales the element and makes it bigger or smaller. (There is also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Skew(X, Y): skews the element.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AA665-2C8E-2133-3D11-E0504C9D89F8}"/>
              </a:ext>
            </a:extLst>
          </p:cNvPr>
          <p:cNvSpPr txBox="1"/>
          <p:nvPr/>
        </p:nvSpPr>
        <p:spPr>
          <a:xfrm>
            <a:off x="845296" y="3608329"/>
            <a:ext cx="5582398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div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transform</a:t>
            </a:r>
            <a:r>
              <a:rPr lang="en-US" dirty="0">
                <a:latin typeface="Consolas" panose="020B0609020204030204" pitchFamily="49" charset="0"/>
              </a:rPr>
              <a:t>: rotate(20deg) </a:t>
            </a:r>
            <a:r>
              <a:rPr lang="en-US" dirty="0" err="1">
                <a:latin typeface="Consolas" panose="020B0609020204030204" pitchFamily="49" charset="0"/>
              </a:rPr>
              <a:t>scaleX</a:t>
            </a:r>
            <a:r>
              <a:rPr lang="en-US" dirty="0">
                <a:latin typeface="Consolas" panose="020B0609020204030204" pitchFamily="49" charset="0"/>
              </a:rPr>
              <a:t>(1.2);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6AC587-7BD4-16B8-E621-76F69EEC2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06" y="5070591"/>
            <a:ext cx="1311254" cy="1311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1D0C3-F296-3BFF-DB63-1D9202E4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9" y="5089712"/>
            <a:ext cx="1485776" cy="1306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87212-C68E-B11D-0B96-21A001103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3" y="5089711"/>
            <a:ext cx="1425765" cy="1306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380753-D877-3233-CF56-70FE5543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121" y="5070591"/>
            <a:ext cx="2096740" cy="1311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235BF-9ACB-FA88-FBFB-AC2C084A3E0F}"/>
              </a:ext>
            </a:extLst>
          </p:cNvPr>
          <p:cNvSpPr txBox="1"/>
          <p:nvPr/>
        </p:nvSpPr>
        <p:spPr>
          <a:xfrm>
            <a:off x="1203070" y="638184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81B14-144B-7CED-5F4D-EACB14324CBC}"/>
              </a:ext>
            </a:extLst>
          </p:cNvPr>
          <p:cNvSpPr txBox="1"/>
          <p:nvPr/>
        </p:nvSpPr>
        <p:spPr>
          <a:xfrm>
            <a:off x="3299810" y="6381845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40CD7-C37F-7B7E-407A-EA0DBCB77BA0}"/>
              </a:ext>
            </a:extLst>
          </p:cNvPr>
          <p:cNvSpPr txBox="1"/>
          <p:nvPr/>
        </p:nvSpPr>
        <p:spPr>
          <a:xfrm>
            <a:off x="5283679" y="63818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6E64A-8038-5C7C-17DD-86CDD184966D}"/>
              </a:ext>
            </a:extLst>
          </p:cNvPr>
          <p:cNvSpPr txBox="1"/>
          <p:nvPr/>
        </p:nvSpPr>
        <p:spPr>
          <a:xfrm>
            <a:off x="7304737" y="6319092"/>
            <a:ext cx="6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skew</a:t>
            </a:r>
          </a:p>
        </p:txBody>
      </p:sp>
    </p:spTree>
    <p:extLst>
      <p:ext uri="{BB962C8B-B14F-4D97-AF65-F5344CB8AC3E}">
        <p14:creationId xmlns:p14="http://schemas.microsoft.com/office/powerpoint/2010/main" val="184259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Transition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132463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Transitions allow us to change a property value smoothly over time.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we can change the color of an element smoothly by only stating the starting and ending color.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shorthand property for: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transition: transition-property transition-duration transition-timing-function transition-delay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first specify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transition-property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which states which property change are we looking for.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it can be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background-color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set transition for everything.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transition-duration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sets how long it should take to smoothly move to the new value of the property.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AA665-2C8E-2133-3D11-E0504C9D89F8}"/>
              </a:ext>
            </a:extLst>
          </p:cNvPr>
          <p:cNvSpPr txBox="1"/>
          <p:nvPr/>
        </p:nvSpPr>
        <p:spPr>
          <a:xfrm>
            <a:off x="755243" y="5324010"/>
            <a:ext cx="5582398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button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</a:rPr>
              <a:t>: all 0.2s;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7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Transition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3024B-8B80-B754-4816-9D550185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57" y="1903526"/>
            <a:ext cx="4297680" cy="48054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6FF7A-0F13-62B5-4299-F2F88F11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8" y="2486991"/>
            <a:ext cx="2197387" cy="120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093D3A-ECF2-3DF3-C66F-A6DB5F52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448" y="4195020"/>
            <a:ext cx="3383280" cy="12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62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4F64E-6158-F85E-CF41-8E986055A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7966"/>
            <a:ext cx="9144000" cy="62206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Vazirmatn" pitchFamily="2" charset="-78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5023561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Positioning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8907118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are 5 different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values: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relative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absolute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sticky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After the position property is set,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four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left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properties set the final location of the element.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position for elements is static: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5808461" y="5179391"/>
            <a:ext cx="2851446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*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static;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46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Inset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8604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inset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shorthand property that sets the top, right, bottom, and left properties.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syntax is similar to margin and padding.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752365" y="2997481"/>
            <a:ext cx="7020035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#element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inset</a:t>
            </a:r>
            <a:r>
              <a:rPr lang="en-US" dirty="0">
                <a:latin typeface="Consolas" panose="020B0609020204030204" pitchFamily="49" charset="0"/>
              </a:rPr>
              <a:t>: 10px 0 0 20px;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top: 10px, left: 20px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inset</a:t>
            </a:r>
            <a:r>
              <a:rPr lang="en-US" dirty="0">
                <a:latin typeface="Consolas" panose="020B0609020204030204" pitchFamily="49" charset="0"/>
              </a:rPr>
              <a:t>: 10px 0;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top and bottom: 10px */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037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Static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7531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the default positioning of all elements.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top, right, bottom, and left properties have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no effect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this mode.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elements are positioned according to the normal flow of the page.</a:t>
            </a:r>
          </a:p>
        </p:txBody>
      </p:sp>
    </p:spTree>
    <p:extLst>
      <p:ext uri="{BB962C8B-B14F-4D97-AF65-F5344CB8AC3E}">
        <p14:creationId xmlns:p14="http://schemas.microsoft.com/office/powerpoint/2010/main" val="73098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Relative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6446-9372-83B2-B0CE-4E673E6B7810}"/>
              </a:ext>
            </a:extLst>
          </p:cNvPr>
          <p:cNvSpPr txBox="1"/>
          <p:nvPr/>
        </p:nvSpPr>
        <p:spPr>
          <a:xfrm>
            <a:off x="581192" y="2086829"/>
            <a:ext cx="102876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position: relative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element is positioned relative to its normal position.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means that the element is first positioned normally,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then is adjusted by the top, right, bottom, and left offsets.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moves the element relative to its normal static flow position, but it does not affect how other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elements interact with it (gaps created by relatively moving are not filled by other elements).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E6835-8502-4C9D-03C6-C2C88B47E1CC}"/>
              </a:ext>
            </a:extLst>
          </p:cNvPr>
          <p:cNvSpPr txBox="1"/>
          <p:nvPr/>
        </p:nvSpPr>
        <p:spPr>
          <a:xfrm>
            <a:off x="953038" y="4203755"/>
            <a:ext cx="3379811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elem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position</a:t>
            </a:r>
            <a:r>
              <a:rPr lang="en-US" dirty="0">
                <a:latin typeface="Consolas" panose="020B0609020204030204" pitchFamily="49" charset="0"/>
              </a:rPr>
              <a:t>: relative;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left</a:t>
            </a:r>
            <a:r>
              <a:rPr lang="en-US" dirty="0">
                <a:latin typeface="Consolas" panose="020B0609020204030204" pitchFamily="49" charset="0"/>
              </a:rPr>
              <a:t>: 10px;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642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5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6.xml><?xml version="1.0" encoding="utf-8"?>
<a:theme xmlns:a="http://schemas.openxmlformats.org/drawingml/2006/main" name="3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7.xml><?xml version="1.0" encoding="utf-8"?>
<a:theme xmlns:a="http://schemas.openxmlformats.org/drawingml/2006/main" name="2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6235</TotalTime>
  <Words>2156</Words>
  <Application>Microsoft Office PowerPoint</Application>
  <PresentationFormat>Widescreen</PresentationFormat>
  <Paragraphs>345</Paragraphs>
  <Slides>54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Gill Sans MT</vt:lpstr>
      <vt:lpstr>Tw Cen MT</vt:lpstr>
      <vt:lpstr>Vazirmatn</vt:lpstr>
      <vt:lpstr>Wingdings 2</vt:lpstr>
      <vt:lpstr>Office Theme</vt:lpstr>
      <vt:lpstr>Droplet</vt:lpstr>
      <vt:lpstr>1_Office Theme</vt:lpstr>
      <vt:lpstr>Dividend</vt:lpstr>
      <vt:lpstr>1_Dividend</vt:lpstr>
      <vt:lpstr>3_Dividend</vt:lpstr>
      <vt:lpstr>2_Dividend</vt:lpstr>
      <vt:lpstr>Lesson 5: CSS (Part 3)</vt:lpstr>
      <vt:lpstr>A Short Review…</vt:lpstr>
      <vt:lpstr>Continue…</vt:lpstr>
      <vt:lpstr>Cascading Style Sheets</vt:lpstr>
      <vt:lpstr>Position</vt:lpstr>
      <vt:lpstr>Positioning Methods</vt:lpstr>
      <vt:lpstr>Inset</vt:lpstr>
      <vt:lpstr>Static Position</vt:lpstr>
      <vt:lpstr>Relative Position</vt:lpstr>
      <vt:lpstr>Relative Position</vt:lpstr>
      <vt:lpstr>Fixed Position</vt:lpstr>
      <vt:lpstr>Fixed Position</vt:lpstr>
      <vt:lpstr>Absolute Position</vt:lpstr>
      <vt:lpstr>Absolute Position</vt:lpstr>
      <vt:lpstr>Sticky Position</vt:lpstr>
      <vt:lpstr>Sticky Position</vt:lpstr>
      <vt:lpstr>Flexbox</vt:lpstr>
      <vt:lpstr>Layouts</vt:lpstr>
      <vt:lpstr>Flex Container</vt:lpstr>
      <vt:lpstr>Flex Container</vt:lpstr>
      <vt:lpstr> Container Properties</vt:lpstr>
      <vt:lpstr>Flex Direction</vt:lpstr>
      <vt:lpstr>Flex Direction</vt:lpstr>
      <vt:lpstr>Flex Direction</vt:lpstr>
      <vt:lpstr>Flex Direction</vt:lpstr>
      <vt:lpstr>Flex Wrap</vt:lpstr>
      <vt:lpstr>Flex Flow</vt:lpstr>
      <vt:lpstr>Justify Content</vt:lpstr>
      <vt:lpstr>Justify Content</vt:lpstr>
      <vt:lpstr>Align Items</vt:lpstr>
      <vt:lpstr>Align Items</vt:lpstr>
      <vt:lpstr>Align Content</vt:lpstr>
      <vt:lpstr>Gap</vt:lpstr>
      <vt:lpstr> Flex Item Properties</vt:lpstr>
      <vt:lpstr>Align Self</vt:lpstr>
      <vt:lpstr>Order</vt:lpstr>
      <vt:lpstr>Flex Grow</vt:lpstr>
      <vt:lpstr>Flex Shrink</vt:lpstr>
      <vt:lpstr>Flex Basis</vt:lpstr>
      <vt:lpstr>Flex</vt:lpstr>
      <vt:lpstr>Tips</vt:lpstr>
      <vt:lpstr>Tips</vt:lpstr>
      <vt:lpstr>Tips</vt:lpstr>
      <vt:lpstr>Variables</vt:lpstr>
      <vt:lpstr>Variables</vt:lpstr>
      <vt:lpstr>Defining Variables</vt:lpstr>
      <vt:lpstr>Using Variables</vt:lpstr>
      <vt:lpstr>Overriding Variables</vt:lpstr>
      <vt:lpstr>Transform &amp; Transition</vt:lpstr>
      <vt:lpstr>Transform</vt:lpstr>
      <vt:lpstr>Transform Methods</vt:lpstr>
      <vt:lpstr>Transition</vt:lpstr>
      <vt:lpstr>Transition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L5: CSS (Part 3)</dc:title>
  <dc:creator>Misagh M</dc:creator>
  <cp:keywords>ACM, Summer of Code, SoC 2024</cp:keywords>
  <cp:lastModifiedBy>Misagh M</cp:lastModifiedBy>
  <cp:revision>955</cp:revision>
  <dcterms:created xsi:type="dcterms:W3CDTF">2024-07-15T16:22:31Z</dcterms:created>
  <dcterms:modified xsi:type="dcterms:W3CDTF">2024-08-07T00:02:40Z</dcterms:modified>
  <cp:category>Front-end Developement Course</cp:category>
</cp:coreProperties>
</file>